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3" r:id="rId1"/>
  </p:sldMasterIdLst>
  <p:notesMasterIdLst>
    <p:notesMasterId r:id="rId6"/>
  </p:notesMasterIdLst>
  <p:handoutMasterIdLst>
    <p:handoutMasterId r:id="rId7"/>
  </p:handoutMasterIdLst>
  <p:sldIdLst>
    <p:sldId id="690" r:id="rId2"/>
    <p:sldId id="691" r:id="rId3"/>
    <p:sldId id="688" r:id="rId4"/>
    <p:sldId id="689" r:id="rId5"/>
  </p:sldIdLst>
  <p:sldSz cx="9144000" cy="6858000" type="screen4x3"/>
  <p:notesSz cx="6858000" cy="9144000"/>
  <p:defaultTextStyle>
    <a:lvl1pPr marL="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229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A06AE"/>
    <a:srgbClr val="0000FA"/>
    <a:srgbClr val="CC3399"/>
    <a:srgbClr val="3399FF"/>
    <a:srgbClr val="22058D"/>
    <a:srgbClr val="240042"/>
    <a:srgbClr val="310068"/>
    <a:srgbClr val="330055"/>
    <a:srgbClr val="0D5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Designformatvorlage 2 - Akz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86471" autoAdjust="0"/>
  </p:normalViewPr>
  <p:slideViewPr>
    <p:cSldViewPr>
      <p:cViewPr varScale="1">
        <p:scale>
          <a:sx n="78" d="100"/>
          <a:sy n="78" d="100"/>
        </p:scale>
        <p:origin x="987" y="48"/>
      </p:cViewPr>
      <p:guideLst>
        <p:guide orient="horz" pos="4229"/>
        <p:guide pos="5668"/>
      </p:guideLst>
    </p:cSldViewPr>
  </p:slid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70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8952B-D72B-2E47-B5A3-8F2E5D7EDA37}" type="datetime1">
              <a:rPr lang="de-DE" smtClean="0"/>
              <a:t>23.04.2020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3B3B4-E65F-E24F-9E07-31C9CDF919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3660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de-DE" sz="1200"/>
            </a:lvl1pPr>
            <a:extLst/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de-DE" sz="1200"/>
            </a:lvl1pPr>
            <a:extLst/>
          </a:lstStyle>
          <a:p>
            <a:fld id="{E892D84F-D262-EE42-A14D-3D6AEA28CFB8}" type="datetime1">
              <a:rPr lang="de-DE" smtClean="0"/>
              <a:t>23.04.2020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de-DE" sz="1200"/>
            </a:lvl1pPr>
            <a:extLst/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de-DE" sz="1200"/>
            </a:lvl1pPr>
            <a:extLst/>
          </a:lstStyle>
          <a:p>
            <a:fld id="{CA5D3BF3-D352-46FC-8343-31F56E6730EA}" type="slidenum">
              <a:rPr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2407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eck 4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</a:schemeClr>
          </a:solidFill>
          <a:ln w="12700" cmpd="sng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spAutoFit/>
          </a:bodyPr>
          <a:lstStyle/>
          <a:p>
            <a:pPr algn="ctr"/>
            <a:endParaRPr sz="1600" dirty="0" smtClean="0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46" name="Rechtwinkliges Dreieck 45"/>
          <p:cNvSpPr/>
          <p:nvPr userDrawn="1"/>
        </p:nvSpPr>
        <p:spPr>
          <a:xfrm flipH="1">
            <a:off x="107504" y="144016"/>
            <a:ext cx="9036496" cy="6741368"/>
          </a:xfrm>
          <a:prstGeom prst="rtTriangle">
            <a:avLst/>
          </a:prstGeom>
          <a:ln w="38100" cmpd="sng">
            <a:solidFill>
              <a:srgbClr val="0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spAutoFit/>
          </a:bodyPr>
          <a:lstStyle/>
          <a:p>
            <a:pPr algn="ctr"/>
            <a:endParaRPr sz="1600" dirty="0" smtClean="0">
              <a:solidFill>
                <a:srgbClr val="FFFFFF"/>
              </a:solidFill>
              <a:latin typeface="Tw Cen MT"/>
            </a:endParaRPr>
          </a:p>
        </p:txBody>
      </p:sp>
      <p:cxnSp>
        <p:nvCxnSpPr>
          <p:cNvPr id="70" name="Gerade Verbindung 69"/>
          <p:cNvCxnSpPr/>
          <p:nvPr userDrawn="1"/>
        </p:nvCxnSpPr>
        <p:spPr>
          <a:xfrm>
            <a:off x="2627784" y="5157192"/>
            <a:ext cx="1512168" cy="201622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Freihandform 59"/>
          <p:cNvSpPr/>
          <p:nvPr userDrawn="1"/>
        </p:nvSpPr>
        <p:spPr>
          <a:xfrm>
            <a:off x="-22477" y="2090271"/>
            <a:ext cx="2225241" cy="4652539"/>
          </a:xfrm>
          <a:custGeom>
            <a:avLst/>
            <a:gdLst>
              <a:gd name="connsiteX0" fmla="*/ 11238 w 2225241"/>
              <a:gd name="connsiteY0" fmla="*/ 0 h 4652539"/>
              <a:gd name="connsiteX1" fmla="*/ 2225241 w 2225241"/>
              <a:gd name="connsiteY1" fmla="*/ 3000551 h 4652539"/>
              <a:gd name="connsiteX2" fmla="*/ 0 w 2225241"/>
              <a:gd name="connsiteY2" fmla="*/ 4652539 h 4652539"/>
              <a:gd name="connsiteX3" fmla="*/ 11238 w 2225241"/>
              <a:gd name="connsiteY3" fmla="*/ 0 h 4652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5241" h="4652539">
                <a:moveTo>
                  <a:pt x="11238" y="0"/>
                </a:moveTo>
                <a:lnTo>
                  <a:pt x="2225241" y="3000551"/>
                </a:lnTo>
                <a:lnTo>
                  <a:pt x="0" y="4652539"/>
                </a:lnTo>
                <a:lnTo>
                  <a:pt x="11238" y="0"/>
                </a:lnTo>
                <a:close/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spAutoFit/>
          </a:bodyPr>
          <a:lstStyle/>
          <a:p>
            <a:pPr algn="ctr"/>
            <a:endParaRPr sz="1600" dirty="0" smtClean="0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41" name="Rechteck 40"/>
          <p:cNvSpPr/>
          <p:nvPr userDrawn="1"/>
        </p:nvSpPr>
        <p:spPr>
          <a:xfrm>
            <a:off x="0" y="0"/>
            <a:ext cx="251512" cy="252000"/>
          </a:xfrm>
          <a:prstGeom prst="rect">
            <a:avLst/>
          </a:prstGeom>
          <a:ln w="12700" cmpd="sng">
            <a:solidFill>
              <a:srgbClr val="0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spAutoFit/>
          </a:bodyPr>
          <a:lstStyle/>
          <a:p>
            <a:pPr algn="ctr"/>
            <a:endParaRPr sz="1600" dirty="0" smtClean="0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49" name="Rectangle 11"/>
          <p:cNvSpPr>
            <a:spLocks noGrp="1"/>
          </p:cNvSpPr>
          <p:nvPr>
            <p:ph type="title"/>
          </p:nvPr>
        </p:nvSpPr>
        <p:spPr>
          <a:xfrm rot="19380610">
            <a:off x="1487884" y="2007784"/>
            <a:ext cx="7330759" cy="768006"/>
          </a:xfrm>
          <a:prstGeom prst="rect">
            <a:avLst/>
          </a:prstGeom>
          <a:ln>
            <a:noFill/>
          </a:ln>
        </p:spPr>
        <p:txBody>
          <a:bodyPr rtlCol="0" anchor="b"/>
          <a:lstStyle>
            <a:lvl1pPr eaLnBrk="1" latinLnBrk="0" hangingPunct="1">
              <a:defRPr kumimoji="0" lang="de-DE" sz="2500" cap="all" baseline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endParaRPr dirty="0"/>
          </a:p>
        </p:txBody>
      </p:sp>
      <p:sp>
        <p:nvSpPr>
          <p:cNvPr id="61" name="Subtitle 8"/>
          <p:cNvSpPr>
            <a:spLocks noGrp="1"/>
          </p:cNvSpPr>
          <p:nvPr>
            <p:ph type="subTitle" idx="1"/>
          </p:nvPr>
        </p:nvSpPr>
        <p:spPr>
          <a:xfrm rot="3277538">
            <a:off x="2801154" y="5439561"/>
            <a:ext cx="2214605" cy="685800"/>
          </a:xfrm>
          <a:ln>
            <a:noFill/>
          </a:ln>
        </p:spPr>
        <p:txBody>
          <a:bodyPr anchor="ctr">
            <a:normAutofit/>
          </a:bodyPr>
          <a:lstStyle>
            <a:lvl1pPr marL="0" indent="0" algn="l" eaLnBrk="1" latinLnBrk="0" hangingPunct="1">
              <a:buNone/>
              <a:defRPr kumimoji="0" lang="de-DE" sz="14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endParaRPr dirty="0"/>
          </a:p>
        </p:txBody>
      </p:sp>
      <p:sp>
        <p:nvSpPr>
          <p:cNvPr id="2" name="Rechteck 1"/>
          <p:cNvSpPr/>
          <p:nvPr userDrawn="1"/>
        </p:nvSpPr>
        <p:spPr>
          <a:xfrm rot="19406326">
            <a:off x="2239686" y="5004335"/>
            <a:ext cx="259487" cy="144016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spAutoFit/>
          </a:bodyPr>
          <a:lstStyle/>
          <a:p>
            <a:pPr algn="ctr"/>
            <a:endParaRPr sz="1600" dirty="0" smtClean="0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16" name="Rechteck 15"/>
          <p:cNvSpPr/>
          <p:nvPr userDrawn="1"/>
        </p:nvSpPr>
        <p:spPr>
          <a:xfrm rot="19406326">
            <a:off x="1293136" y="2559570"/>
            <a:ext cx="1037680" cy="1180579"/>
          </a:xfrm>
          <a:prstGeom prst="rect">
            <a:avLst/>
          </a:prstGeom>
          <a:solidFill>
            <a:schemeClr val="bg1">
              <a:alpha val="28000"/>
            </a:schemeClr>
          </a:solidFill>
          <a:ln w="12700" cmpd="sng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spAutoFit/>
          </a:bodyPr>
          <a:lstStyle/>
          <a:p>
            <a:pPr algn="ctr"/>
            <a:endParaRPr sz="1600" dirty="0" smtClean="0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17" name="Rechteck 16"/>
          <p:cNvSpPr/>
          <p:nvPr userDrawn="1"/>
        </p:nvSpPr>
        <p:spPr>
          <a:xfrm rot="19330072">
            <a:off x="1761774" y="2439270"/>
            <a:ext cx="2943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err="1" smtClean="0">
                <a:solidFill>
                  <a:schemeClr val="bg1"/>
                </a:solidFill>
                <a:latin typeface="BlairMdITC TT-Medium"/>
                <a:cs typeface="BlairMdITC TT-Medium"/>
              </a:rPr>
              <a:t>TariqMahmoud</a:t>
            </a:r>
            <a:endParaRPr lang="en-GB" sz="1600" dirty="0" smtClean="0">
              <a:solidFill>
                <a:schemeClr val="bg1"/>
              </a:solidFill>
              <a:latin typeface="BlairMdITC TT-Medium"/>
              <a:cs typeface="BlairMdITC TT-Medium"/>
            </a:endParaRPr>
          </a:p>
        </p:txBody>
      </p:sp>
      <p:sp>
        <p:nvSpPr>
          <p:cNvPr id="7" name="Freihandform 6"/>
          <p:cNvSpPr/>
          <p:nvPr userDrawn="1"/>
        </p:nvSpPr>
        <p:spPr>
          <a:xfrm>
            <a:off x="1049719" y="2660910"/>
            <a:ext cx="427663" cy="773220"/>
          </a:xfrm>
          <a:custGeom>
            <a:avLst/>
            <a:gdLst>
              <a:gd name="connsiteX0" fmla="*/ 427663 w 427663"/>
              <a:gd name="connsiteY0" fmla="*/ 0 h 773220"/>
              <a:gd name="connsiteX1" fmla="*/ 0 w 427663"/>
              <a:gd name="connsiteY1" fmla="*/ 328295 h 773220"/>
              <a:gd name="connsiteX2" fmla="*/ 328307 w 427663"/>
              <a:gd name="connsiteY2" fmla="*/ 773220 h 77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663" h="773220">
                <a:moveTo>
                  <a:pt x="427663" y="0"/>
                </a:moveTo>
                <a:lnTo>
                  <a:pt x="0" y="328295"/>
                </a:lnTo>
                <a:lnTo>
                  <a:pt x="328307" y="773220"/>
                </a:lnTo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  <a:latin typeface="Tw Cen MT"/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 rot="19394324">
            <a:off x="663575" y="5134740"/>
            <a:ext cx="1513709" cy="436163"/>
            <a:chOff x="796559" y="4732047"/>
            <a:chExt cx="1513709" cy="436163"/>
          </a:xfrm>
        </p:grpSpPr>
        <p:pic>
          <p:nvPicPr>
            <p:cNvPr id="20" name="Picture 19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36" b="6657"/>
            <a:stretch/>
          </p:blipFill>
          <p:spPr>
            <a:xfrm>
              <a:off x="1302268" y="4732047"/>
              <a:ext cx="1008000" cy="436163"/>
            </a:xfrm>
            <a:prstGeom prst="rect">
              <a:avLst/>
            </a:prstGeom>
          </p:spPr>
        </p:pic>
        <p:pic>
          <p:nvPicPr>
            <p:cNvPr id="21" name="image1.png"/>
            <p:cNvPicPr>
              <a:picLocks noChangeAspect="1"/>
            </p:cNvPicPr>
            <p:nvPr userDrawn="1"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96559" y="4732328"/>
              <a:ext cx="479831" cy="4356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21261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328" y="6053328"/>
            <a:ext cx="2249424" cy="713232"/>
          </a:xfrm>
          <a:prstGeom prst="rect">
            <a:avLst/>
          </a:prstGeom>
          <a:solidFill>
            <a:schemeClr val="bg1"/>
          </a:solidFill>
          <a:ln w="50800" cap="rnd" cmpd="dbl" algn="ctr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16" name="Fußzeilenplatzhalter 4"/>
          <p:cNvSpPr txBox="1">
            <a:spLocks/>
          </p:cNvSpPr>
          <p:nvPr userDrawn="1"/>
        </p:nvSpPr>
        <p:spPr>
          <a:xfrm>
            <a:off x="62960" y="6021288"/>
            <a:ext cx="2232248" cy="768085"/>
          </a:xfrm>
          <a:prstGeom prst="rect">
            <a:avLst/>
          </a:prstGeom>
        </p:spPr>
        <p:txBody>
          <a:bodyPr vert="horz" rtlCol="0" anchor="ctr"/>
          <a:lstStyle>
            <a:lvl1pPr marL="0" algn="r" rtl="0" eaLnBrk="1" latinLnBrk="0" hangingPunct="1">
              <a:defRPr kumimoji="0" lang="de-DE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r>
              <a:rPr sz="1200" dirty="0" err="1" smtClean="0">
                <a:solidFill>
                  <a:prstClr val="white"/>
                </a:solidFill>
                <a:latin typeface="BlairMdITC TT-Medium"/>
                <a:cs typeface="BlairMdITC TT-Medium"/>
              </a:rPr>
              <a:t>Tariqblh</a:t>
            </a:r>
            <a:endParaRPr sz="1200" dirty="0" smtClean="0">
              <a:solidFill>
                <a:prstClr val="white"/>
              </a:solidFill>
              <a:latin typeface="BlairMdITC TT-Medium"/>
              <a:cs typeface="BlairMdITC TT-Medium"/>
            </a:endParaRPr>
          </a:p>
          <a:p>
            <a:pPr algn="l"/>
            <a:r>
              <a:rPr sz="1200" dirty="0" smtClean="0">
                <a:solidFill>
                  <a:prstClr val="white"/>
                </a:solidFill>
                <a:latin typeface="BlairMdITC TT-Medium"/>
                <a:cs typeface="BlairMdITC TT-Medium"/>
              </a:rPr>
              <a:t>HIC </a:t>
            </a:r>
            <a:r>
              <a:rPr sz="1200" dirty="0" err="1" smtClean="0">
                <a:solidFill>
                  <a:prstClr val="white"/>
                </a:solidFill>
                <a:latin typeface="BlairMdITC TT-Medium"/>
                <a:cs typeface="BlairMdITC TT-Medium"/>
              </a:rPr>
              <a:t>for</a:t>
            </a:r>
            <a:r>
              <a:rPr sz="1200" dirty="0" smtClean="0">
                <a:solidFill>
                  <a:prstClr val="white"/>
                </a:solidFill>
                <a:latin typeface="BlairMdITC TT-Medium"/>
                <a:cs typeface="BlairMdITC TT-Medium"/>
              </a:rPr>
              <a:t> FAIR Workshop,</a:t>
            </a:r>
          </a:p>
          <a:p>
            <a:pPr algn="l"/>
            <a:r>
              <a:rPr sz="1200" dirty="0" smtClean="0">
                <a:solidFill>
                  <a:prstClr val="white"/>
                </a:solidFill>
                <a:latin typeface="BlairMdITC TT-Medium"/>
                <a:cs typeface="BlairMdITC TT-Medium"/>
              </a:rPr>
              <a:t>DA 26.03.2013</a:t>
            </a:r>
            <a:endParaRPr sz="1200" dirty="0">
              <a:solidFill>
                <a:prstClr val="white"/>
              </a:solidFill>
              <a:latin typeface="BlairMdITC TT-Medium"/>
              <a:cs typeface="BlairMdITC TT-Medium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2483768" y="6044184"/>
            <a:ext cx="6568824" cy="713232"/>
          </a:xfrm>
          <a:prstGeom prst="rect">
            <a:avLst/>
          </a:prstGeom>
          <a:solidFill>
            <a:srgbClr val="800000"/>
          </a:solidFill>
          <a:ln w="50800" cap="rnd" cmpd="dbl" algn="ctr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21396" y="6050038"/>
            <a:ext cx="6515100" cy="685800"/>
          </a:xfrm>
          <a:ln>
            <a:noFill/>
          </a:ln>
        </p:spPr>
        <p:txBody>
          <a:bodyPr anchor="ctr"/>
          <a:lstStyle>
            <a:lvl1pPr marL="0" indent="0" algn="l" eaLnBrk="1" latinLnBrk="0" hangingPunct="1">
              <a:buNone/>
              <a:defRPr kumimoji="0" lang="de-DE" sz="2800">
                <a:solidFill>
                  <a:srgbClr val="000000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endParaRPr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362200" y="3124200"/>
            <a:ext cx="6477000" cy="1816968"/>
          </a:xfrm>
          <a:prstGeom prst="rect">
            <a:avLst/>
          </a:prstGeom>
        </p:spPr>
        <p:txBody>
          <a:bodyPr rtlCol="0" anchor="b"/>
          <a:lstStyle>
            <a:lvl1pPr eaLnBrk="1" latinLnBrk="0" hangingPunct="1">
              <a:defRPr kumimoji="0" lang="de-DE" cap="all" baseline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endParaRPr dirty="0"/>
          </a:p>
        </p:txBody>
      </p:sp>
      <p:pic>
        <p:nvPicPr>
          <p:cNvPr id="15" name="Bild 14" descr="cbm_rich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0352" y="0"/>
            <a:ext cx="359995" cy="35999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000000">
                <a:alpha val="65000"/>
              </a:srgbClr>
            </a:outerShdw>
          </a:effectLst>
        </p:spPr>
      </p:pic>
      <p:pic>
        <p:nvPicPr>
          <p:cNvPr id="17" name="Bild 16" descr="uni_giessen_logo_best.jpe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2400" y="0"/>
            <a:ext cx="954974" cy="35999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000000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7119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el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 18" descr="P1000491.JPG"/>
          <p:cNvPicPr>
            <a:picLocks noChangeAspect="1"/>
          </p:cNvPicPr>
          <p:nvPr userDrawn="1"/>
        </p:nvPicPr>
        <p:blipFill>
          <a:blip r:embed="rId2">
            <a:alphaModFix amt="43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0" y="0"/>
            <a:ext cx="9180000" cy="6885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bg1"/>
          </a:solidFill>
          <a:ln w="50800" cap="rnd" cmpd="dbl" algn="ctr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800000"/>
          </a:solidFill>
          <a:ln w="50800" cap="rnd" cmpd="dbl" algn="ctr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8"/>
            <a:ext cx="6515100" cy="68580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de-DE" sz="2800">
                <a:solidFill>
                  <a:srgbClr val="000000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endParaRPr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362200" y="3124200"/>
            <a:ext cx="6477000" cy="1816968"/>
          </a:xfrm>
          <a:prstGeom prst="rect">
            <a:avLst/>
          </a:prstGeom>
        </p:spPr>
        <p:txBody>
          <a:bodyPr rtlCol="0" anchor="b"/>
          <a:lstStyle>
            <a:lvl1pPr eaLnBrk="1" latinLnBrk="0" hangingPunct="1">
              <a:defRPr kumimoji="0" lang="de-DE" cap="all" baseline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endParaRPr dirty="0"/>
          </a:p>
        </p:txBody>
      </p:sp>
      <p:grpSp>
        <p:nvGrpSpPr>
          <p:cNvPr id="17" name="Gruppierung 16"/>
          <p:cNvGrpSpPr/>
          <p:nvPr userDrawn="1"/>
        </p:nvGrpSpPr>
        <p:grpSpPr>
          <a:xfrm>
            <a:off x="154193" y="5000788"/>
            <a:ext cx="8810295" cy="1449868"/>
            <a:chOff x="-121615" y="5000788"/>
            <a:chExt cx="8810295" cy="1449868"/>
          </a:xfrm>
        </p:grpSpPr>
        <p:sp>
          <p:nvSpPr>
            <p:cNvPr id="3" name="Freihandform 2"/>
            <p:cNvSpPr/>
            <p:nvPr userDrawn="1"/>
          </p:nvSpPr>
          <p:spPr>
            <a:xfrm>
              <a:off x="-121615" y="5000788"/>
              <a:ext cx="8810295" cy="1449868"/>
            </a:xfrm>
            <a:custGeom>
              <a:avLst/>
              <a:gdLst>
                <a:gd name="connsiteX0" fmla="*/ 422377 w 8810295"/>
                <a:gd name="connsiteY0" fmla="*/ 1449868 h 1449868"/>
                <a:gd name="connsiteX1" fmla="*/ 1307954 w 8810295"/>
                <a:gd name="connsiteY1" fmla="*/ 480599 h 1449868"/>
                <a:gd name="connsiteX2" fmla="*/ 388959 w 8810295"/>
                <a:gd name="connsiteY2" fmla="*/ 46098 h 1449868"/>
                <a:gd name="connsiteX3" fmla="*/ 8810295 w 8810295"/>
                <a:gd name="connsiteY3" fmla="*/ 12675 h 144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295" h="1449868">
                  <a:moveTo>
                    <a:pt x="422377" y="1449868"/>
                  </a:moveTo>
                  <a:cubicBezTo>
                    <a:pt x="867950" y="1082214"/>
                    <a:pt x="1313524" y="714561"/>
                    <a:pt x="1307954" y="480599"/>
                  </a:cubicBezTo>
                  <a:cubicBezTo>
                    <a:pt x="1302384" y="246637"/>
                    <a:pt x="-861431" y="124085"/>
                    <a:pt x="388959" y="46098"/>
                  </a:cubicBezTo>
                  <a:cubicBezTo>
                    <a:pt x="1639349" y="-31889"/>
                    <a:pt x="8810295" y="12675"/>
                    <a:pt x="8810295" y="12675"/>
                  </a:cubicBezTo>
                </a:path>
              </a:pathLst>
            </a:custGeom>
            <a:ln w="76200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  <a:latin typeface="Tw Cen MT"/>
              </a:endParaRPr>
            </a:p>
          </p:txBody>
        </p:sp>
        <p:sp>
          <p:nvSpPr>
            <p:cNvPr id="8" name="Freihandform 7"/>
            <p:cNvSpPr/>
            <p:nvPr userDrawn="1"/>
          </p:nvSpPr>
          <p:spPr>
            <a:xfrm flipV="1">
              <a:off x="3491880" y="5805264"/>
              <a:ext cx="5180091" cy="0"/>
            </a:xfrm>
            <a:custGeom>
              <a:avLst/>
              <a:gdLst>
                <a:gd name="connsiteX0" fmla="*/ 0 w 7034489"/>
                <a:gd name="connsiteY0" fmla="*/ 0 h 16711"/>
                <a:gd name="connsiteX1" fmla="*/ 7034489 w 7034489"/>
                <a:gd name="connsiteY1" fmla="*/ 16711 h 16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034489" h="16711">
                  <a:moveTo>
                    <a:pt x="0" y="0"/>
                  </a:moveTo>
                  <a:lnTo>
                    <a:pt x="7034489" y="16711"/>
                  </a:lnTo>
                </a:path>
              </a:pathLst>
            </a:custGeom>
            <a:ln w="76200" cmpd="sng">
              <a:solidFill>
                <a:srgbClr val="0042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  <a:latin typeface="Tw Cen MT"/>
              </a:endParaRPr>
            </a:p>
          </p:txBody>
        </p:sp>
        <p:sp>
          <p:nvSpPr>
            <p:cNvPr id="16" name="Freihandform 15"/>
            <p:cNvSpPr/>
            <p:nvPr userDrawn="1"/>
          </p:nvSpPr>
          <p:spPr>
            <a:xfrm>
              <a:off x="4716017" y="5416214"/>
              <a:ext cx="3900655" cy="0"/>
            </a:xfrm>
            <a:custGeom>
              <a:avLst/>
              <a:gdLst>
                <a:gd name="connsiteX0" fmla="*/ 0 w 7034489"/>
                <a:gd name="connsiteY0" fmla="*/ 0 h 16711"/>
                <a:gd name="connsiteX1" fmla="*/ 7034489 w 7034489"/>
                <a:gd name="connsiteY1" fmla="*/ 16711 h 16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034489" h="16711">
                  <a:moveTo>
                    <a:pt x="0" y="0"/>
                  </a:moveTo>
                  <a:lnTo>
                    <a:pt x="7034489" y="16711"/>
                  </a:lnTo>
                </a:path>
              </a:pathLst>
            </a:custGeom>
            <a:ln w="762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  <a:latin typeface="Tw Cen MT"/>
              </a:endParaRPr>
            </a:p>
          </p:txBody>
        </p:sp>
        <p:sp>
          <p:nvSpPr>
            <p:cNvPr id="15" name="Freihandform 14"/>
            <p:cNvSpPr/>
            <p:nvPr userDrawn="1"/>
          </p:nvSpPr>
          <p:spPr>
            <a:xfrm>
              <a:off x="1102794" y="5227944"/>
              <a:ext cx="3042038" cy="937360"/>
            </a:xfrm>
            <a:custGeom>
              <a:avLst/>
              <a:gdLst>
                <a:gd name="connsiteX0" fmla="*/ 0 w 3042038"/>
                <a:gd name="connsiteY0" fmla="*/ 0 h 1036116"/>
                <a:gd name="connsiteX1" fmla="*/ 3041038 w 3042038"/>
                <a:gd name="connsiteY1" fmla="*/ 300808 h 1036116"/>
                <a:gd name="connsiteX2" fmla="*/ 350889 w 3042038"/>
                <a:gd name="connsiteY2" fmla="*/ 635039 h 1036116"/>
                <a:gd name="connsiteX3" fmla="*/ 1687609 w 3042038"/>
                <a:gd name="connsiteY3" fmla="*/ 1036116 h 1036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2038" h="1036116">
                  <a:moveTo>
                    <a:pt x="0" y="0"/>
                  </a:moveTo>
                  <a:cubicBezTo>
                    <a:pt x="1491278" y="97484"/>
                    <a:pt x="2982557" y="194968"/>
                    <a:pt x="3041038" y="300808"/>
                  </a:cubicBezTo>
                  <a:cubicBezTo>
                    <a:pt x="3099519" y="406648"/>
                    <a:pt x="576460" y="512488"/>
                    <a:pt x="350889" y="635039"/>
                  </a:cubicBezTo>
                  <a:cubicBezTo>
                    <a:pt x="125318" y="757590"/>
                    <a:pt x="1687609" y="1036116"/>
                    <a:pt x="1687609" y="1036116"/>
                  </a:cubicBezTo>
                </a:path>
              </a:pathLst>
            </a:custGeom>
            <a:ln w="762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  <a:latin typeface="Tw Cen MT"/>
              </a:endParaRP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eaLnBrk="1" latinLnBrk="0" hangingPunct="1">
              <a:defRPr kumimoji="0" lang="de-DE" sz="2000">
                <a:solidFill>
                  <a:srgbClr val="FFFFFF"/>
                </a:solidFill>
              </a:defRPr>
            </a:lvl1pPr>
            <a:extLst/>
          </a:lstStyle>
          <a:p>
            <a:r>
              <a:rPr dirty="0" smtClean="0">
                <a:latin typeface="Tw Cen MT"/>
              </a:rPr>
              <a:t>20.03.2012</a:t>
            </a:r>
            <a:endParaRPr dirty="0"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864964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69776" y="1124744"/>
            <a:ext cx="3886200" cy="5472608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0" y="1124744"/>
            <a:ext cx="4119587" cy="5472608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44624"/>
            <a:ext cx="323528" cy="252000"/>
          </a:xfrm>
        </p:spPr>
        <p:txBody>
          <a:bodyPr rtlCol="0"/>
          <a:lstStyle>
            <a:lvl1pPr>
              <a:defRPr sz="1000" b="0"/>
            </a:lvl1pPr>
            <a:extLst/>
          </a:lstStyle>
          <a:p>
            <a:fld id="{8F82E0A0-C266-4798-8C8F-B9F91E9DA37E}" type="slidenum">
              <a:rPr smtClean="0">
                <a:solidFill>
                  <a:srgbClr val="FFFFFF"/>
                </a:solidFill>
                <a:latin typeface="Tw Cen MT"/>
              </a:rPr>
              <a:pPr/>
              <a:t>‹Nr.›</a:t>
            </a:fld>
            <a:endParaRPr dirty="0">
              <a:latin typeface="Tw Cen MT"/>
            </a:endParaRPr>
          </a:p>
        </p:txBody>
      </p:sp>
      <p:sp>
        <p:nvSpPr>
          <p:cNvPr id="16" name="Titelplatzhalter 1"/>
          <p:cNvSpPr>
            <a:spLocks noGrp="1"/>
          </p:cNvSpPr>
          <p:nvPr>
            <p:ph type="title"/>
          </p:nvPr>
        </p:nvSpPr>
        <p:spPr>
          <a:xfrm>
            <a:off x="2339752" y="44624"/>
            <a:ext cx="5400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697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de-DE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>
                <a:latin typeface="Tw Cen MT"/>
              </a:rPr>
              <a:pPr/>
              <a:t>‹Nr.›</a:t>
            </a:fld>
            <a:endParaRPr dirty="0">
              <a:latin typeface="Tw Cen MT"/>
            </a:endParaRP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755576" y="44624"/>
            <a:ext cx="698477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799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mit Überschrift"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ung 4"/>
          <p:cNvGrpSpPr/>
          <p:nvPr userDrawn="1"/>
        </p:nvGrpSpPr>
        <p:grpSpPr>
          <a:xfrm>
            <a:off x="-22477" y="144016"/>
            <a:ext cx="9166477" cy="6741368"/>
            <a:chOff x="-22477" y="144016"/>
            <a:chExt cx="9166477" cy="6741368"/>
          </a:xfrm>
        </p:grpSpPr>
        <p:sp>
          <p:nvSpPr>
            <p:cNvPr id="26" name="Freihandform 25"/>
            <p:cNvSpPr/>
            <p:nvPr userDrawn="1"/>
          </p:nvSpPr>
          <p:spPr>
            <a:xfrm>
              <a:off x="-22477" y="2090271"/>
              <a:ext cx="2225241" cy="4652539"/>
            </a:xfrm>
            <a:custGeom>
              <a:avLst/>
              <a:gdLst>
                <a:gd name="connsiteX0" fmla="*/ 11238 w 2225241"/>
                <a:gd name="connsiteY0" fmla="*/ 0 h 4652539"/>
                <a:gd name="connsiteX1" fmla="*/ 2225241 w 2225241"/>
                <a:gd name="connsiteY1" fmla="*/ 3000551 h 4652539"/>
                <a:gd name="connsiteX2" fmla="*/ 0 w 2225241"/>
                <a:gd name="connsiteY2" fmla="*/ 4652539 h 4652539"/>
                <a:gd name="connsiteX3" fmla="*/ 11238 w 2225241"/>
                <a:gd name="connsiteY3" fmla="*/ 0 h 4652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25241" h="4652539">
                  <a:moveTo>
                    <a:pt x="11238" y="0"/>
                  </a:moveTo>
                  <a:lnTo>
                    <a:pt x="2225241" y="3000551"/>
                  </a:lnTo>
                  <a:lnTo>
                    <a:pt x="0" y="4652539"/>
                  </a:lnTo>
                  <a:lnTo>
                    <a:pt x="11238" y="0"/>
                  </a:lnTo>
                  <a:close/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72000" tIns="72000" rIns="72000" bIns="72000" rtlCol="0" anchor="ctr">
              <a:spAutoFit/>
            </a:bodyPr>
            <a:lstStyle/>
            <a:p>
              <a:pPr algn="ctr"/>
              <a:endParaRPr sz="1600" dirty="0" smtClean="0">
                <a:solidFill>
                  <a:srgbClr val="FFFFFF"/>
                </a:solidFill>
                <a:latin typeface="Tw Cen MT"/>
              </a:endParaRPr>
            </a:p>
          </p:txBody>
        </p:sp>
        <p:sp>
          <p:nvSpPr>
            <p:cNvPr id="24" name="Rechtwinkliges Dreieck 23"/>
            <p:cNvSpPr/>
            <p:nvPr userDrawn="1"/>
          </p:nvSpPr>
          <p:spPr>
            <a:xfrm flipH="1">
              <a:off x="107504" y="144016"/>
              <a:ext cx="9036496" cy="6741368"/>
            </a:xfrm>
            <a:prstGeom prst="rtTriangle">
              <a:avLst/>
            </a:prstGeom>
            <a:ln w="38100" cmpd="sng">
              <a:solidFill>
                <a:srgbClr val="000000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72000" tIns="72000" rIns="72000" bIns="72000" rtlCol="0" anchor="ctr">
              <a:spAutoFit/>
            </a:bodyPr>
            <a:lstStyle/>
            <a:p>
              <a:pPr algn="ctr"/>
              <a:endParaRPr sz="1600" dirty="0" smtClean="0">
                <a:solidFill>
                  <a:srgbClr val="FFFFFF"/>
                </a:solidFill>
                <a:latin typeface="Tw Cen MT"/>
              </a:endParaRPr>
            </a:p>
          </p:txBody>
        </p:sp>
        <p:sp>
          <p:nvSpPr>
            <p:cNvPr id="27" name="Rechteck 26"/>
            <p:cNvSpPr/>
            <p:nvPr userDrawn="1"/>
          </p:nvSpPr>
          <p:spPr>
            <a:xfrm rot="19406326">
              <a:off x="1293136" y="2559570"/>
              <a:ext cx="1037680" cy="1180579"/>
            </a:xfrm>
            <a:prstGeom prst="rect">
              <a:avLst/>
            </a:prstGeom>
            <a:solidFill>
              <a:schemeClr val="bg1">
                <a:alpha val="28000"/>
              </a:schemeClr>
            </a:solidFill>
            <a:ln w="12700" cmpd="sng"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72000" tIns="72000" rIns="72000" bIns="72000" rtlCol="0" anchor="ctr">
              <a:spAutoFit/>
            </a:bodyPr>
            <a:lstStyle/>
            <a:p>
              <a:pPr algn="ctr"/>
              <a:endParaRPr sz="1600" dirty="0" smtClean="0">
                <a:solidFill>
                  <a:srgbClr val="FFFFFF"/>
                </a:solidFill>
                <a:latin typeface="Tw Cen MT"/>
              </a:endParaRPr>
            </a:p>
          </p:txBody>
        </p:sp>
        <p:sp>
          <p:nvSpPr>
            <p:cNvPr id="29" name="Freihandform 28"/>
            <p:cNvSpPr/>
            <p:nvPr userDrawn="1"/>
          </p:nvSpPr>
          <p:spPr>
            <a:xfrm>
              <a:off x="1049719" y="2660910"/>
              <a:ext cx="427663" cy="773220"/>
            </a:xfrm>
            <a:custGeom>
              <a:avLst/>
              <a:gdLst>
                <a:gd name="connsiteX0" fmla="*/ 427663 w 427663"/>
                <a:gd name="connsiteY0" fmla="*/ 0 h 773220"/>
                <a:gd name="connsiteX1" fmla="*/ 0 w 427663"/>
                <a:gd name="connsiteY1" fmla="*/ 328295 h 773220"/>
                <a:gd name="connsiteX2" fmla="*/ 328307 w 427663"/>
                <a:gd name="connsiteY2" fmla="*/ 773220 h 77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7663" h="773220">
                  <a:moveTo>
                    <a:pt x="427663" y="0"/>
                  </a:moveTo>
                  <a:lnTo>
                    <a:pt x="0" y="328295"/>
                  </a:lnTo>
                  <a:lnTo>
                    <a:pt x="328307" y="77322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  <a:latin typeface="Tw Cen MT"/>
              </a:endParaRPr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19370123">
            <a:off x="3544950" y="1919253"/>
            <a:ext cx="8876900" cy="5292000"/>
          </a:xfrm>
          <a:solidFill>
            <a:schemeClr val="tx2">
              <a:shade val="50000"/>
            </a:schemeClr>
          </a:solidFill>
          <a:ln w="12700" cmpd="sng">
            <a:solidFill>
              <a:schemeClr val="bg1"/>
            </a:solidFill>
          </a:ln>
        </p:spPr>
        <p:txBody>
          <a:bodyPr/>
          <a:lstStyle>
            <a:lvl1pPr eaLnBrk="1" latinLnBrk="0" hangingPunct="1">
              <a:buNone/>
              <a:defRPr kumimoji="0" lang="de-DE" sz="3200"/>
            </a:lvl1pPr>
            <a:extLst/>
          </a:lstStyle>
          <a:p>
            <a:pPr eaLnBrk="1" latinLnBrk="0" hangingPunct="1"/>
            <a:endParaRPr dirty="0"/>
          </a:p>
        </p:txBody>
      </p:sp>
      <p:sp>
        <p:nvSpPr>
          <p:cNvPr id="23" name="Fußzeilenplatzhalter 5"/>
          <p:cNvSpPr txBox="1">
            <a:spLocks/>
          </p:cNvSpPr>
          <p:nvPr userDrawn="1"/>
        </p:nvSpPr>
        <p:spPr>
          <a:xfrm rot="19409897">
            <a:off x="3993716" y="1577475"/>
            <a:ext cx="5902559" cy="244268"/>
          </a:xfrm>
          <a:prstGeom prst="rect">
            <a:avLst/>
          </a:prstGeom>
        </p:spPr>
        <p:txBody>
          <a:bodyPr/>
          <a:lstStyle>
            <a:lvl1pPr marL="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800" b="1" noProof="0" dirty="0" smtClean="0">
                <a:solidFill>
                  <a:schemeClr val="bg1"/>
                </a:solidFill>
                <a:latin typeface="BlairMdITC TT-Medium"/>
                <a:cs typeface="BlairMdITC TT-Medium"/>
              </a:rPr>
              <a:t>Heavy-Ion Collisions • </a:t>
            </a:r>
            <a:r>
              <a:rPr lang="en-GB" sz="800" b="0" noProof="0" dirty="0" smtClean="0">
                <a:solidFill>
                  <a:schemeClr val="bg1"/>
                </a:solidFill>
                <a:latin typeface="BlairMdITC TT-Medium"/>
                <a:cs typeface="BlairMdITC TT-Medium"/>
              </a:rPr>
              <a:t>Tariq Mahmoud • CERN • 13</a:t>
            </a:r>
            <a:r>
              <a:rPr lang="en-GB" sz="800" dirty="0" smtClean="0">
                <a:solidFill>
                  <a:schemeClr val="bg1"/>
                </a:solidFill>
                <a:latin typeface="BlairMdITC TT-Medium"/>
                <a:cs typeface="BlairMdITC TT-Medium"/>
              </a:rPr>
              <a:t>.March</a:t>
            </a:r>
            <a:r>
              <a:rPr lang="en-GB" sz="800" baseline="0" dirty="0" smtClean="0">
                <a:solidFill>
                  <a:schemeClr val="bg1"/>
                </a:solidFill>
                <a:latin typeface="BlairMdITC TT-Medium"/>
                <a:cs typeface="BlairMdITC TT-Medium"/>
              </a:rPr>
              <a:t> </a:t>
            </a:r>
            <a:r>
              <a:rPr lang="en-GB" sz="800" dirty="0" smtClean="0">
                <a:solidFill>
                  <a:schemeClr val="bg1"/>
                </a:solidFill>
                <a:latin typeface="BlairMdITC TT-Medium"/>
                <a:cs typeface="BlairMdITC TT-Medium"/>
              </a:rPr>
              <a:t>2018</a:t>
            </a:r>
            <a:endParaRPr lang="en-GB" sz="800" b="0" noProof="0" dirty="0">
              <a:solidFill>
                <a:schemeClr val="bg1"/>
              </a:solidFill>
              <a:latin typeface="BlairMdITC TT-Medium"/>
              <a:cs typeface="BlairMdITC TT-Medium"/>
            </a:endParaRPr>
          </a:p>
        </p:txBody>
      </p:sp>
      <p:sp>
        <p:nvSpPr>
          <p:cNvPr id="30" name="Rectangle 11"/>
          <p:cNvSpPr>
            <a:spLocks noGrp="1"/>
          </p:cNvSpPr>
          <p:nvPr>
            <p:ph type="title"/>
          </p:nvPr>
        </p:nvSpPr>
        <p:spPr>
          <a:xfrm rot="19380610">
            <a:off x="1303284" y="2425872"/>
            <a:ext cx="2577790" cy="768006"/>
          </a:xfrm>
          <a:prstGeom prst="rect">
            <a:avLst/>
          </a:prstGeom>
          <a:ln>
            <a:noFill/>
          </a:ln>
        </p:spPr>
        <p:txBody>
          <a:bodyPr rtlCol="0" anchor="b"/>
          <a:lstStyle>
            <a:lvl1pPr algn="l" eaLnBrk="1" latinLnBrk="0" hangingPunct="1">
              <a:defRPr kumimoji="0" lang="de-DE" sz="2000" cap="all" baseline="0">
                <a:solidFill>
                  <a:schemeClr val="accent2"/>
                </a:solidFill>
              </a:defRPr>
            </a:lvl1pPr>
            <a:extLst/>
          </a:lstStyle>
          <a:p>
            <a:pPr eaLnBrk="1" latinLnBrk="0" hangingPunct="1"/>
            <a:endParaRPr dirty="0"/>
          </a:p>
        </p:txBody>
      </p:sp>
      <p:sp>
        <p:nvSpPr>
          <p:cNvPr id="13" name="Subtitle 8"/>
          <p:cNvSpPr>
            <a:spLocks noGrp="1"/>
          </p:cNvSpPr>
          <p:nvPr>
            <p:ph type="subTitle" idx="10"/>
          </p:nvPr>
        </p:nvSpPr>
        <p:spPr>
          <a:xfrm rot="3172136">
            <a:off x="2882945" y="5472037"/>
            <a:ext cx="2214605" cy="685800"/>
          </a:xfrm>
          <a:ln>
            <a:noFill/>
          </a:ln>
        </p:spPr>
        <p:txBody>
          <a:bodyPr anchor="ctr">
            <a:normAutofit/>
          </a:bodyPr>
          <a:lstStyle>
            <a:lvl1pPr marL="0" indent="0" algn="l" eaLnBrk="1" latinLnBrk="0" hangingPunct="1">
              <a:buNone/>
              <a:defRPr kumimoji="0" lang="de-DE" sz="14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endParaRPr dirty="0"/>
          </a:p>
        </p:txBody>
      </p:sp>
      <p:grpSp>
        <p:nvGrpSpPr>
          <p:cNvPr id="14" name="Group 13"/>
          <p:cNvGrpSpPr/>
          <p:nvPr userDrawn="1"/>
        </p:nvGrpSpPr>
        <p:grpSpPr>
          <a:xfrm rot="19394324">
            <a:off x="663575" y="5134740"/>
            <a:ext cx="1513709" cy="436163"/>
            <a:chOff x="796559" y="4732047"/>
            <a:chExt cx="1513709" cy="436163"/>
          </a:xfrm>
        </p:grpSpPr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36" b="6657"/>
            <a:stretch/>
          </p:blipFill>
          <p:spPr>
            <a:xfrm>
              <a:off x="1302268" y="4732047"/>
              <a:ext cx="1008000" cy="436163"/>
            </a:xfrm>
            <a:prstGeom prst="rect">
              <a:avLst/>
            </a:prstGeom>
          </p:spPr>
        </p:pic>
        <p:pic>
          <p:nvPicPr>
            <p:cNvPr id="18" name="image1.png"/>
            <p:cNvPicPr>
              <a:picLocks noChangeAspect="1"/>
            </p:cNvPicPr>
            <p:nvPr userDrawn="1"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96559" y="4732328"/>
              <a:ext cx="479831" cy="4356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192185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7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5.gi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 userDrawn="1"/>
        </p:nvCxnSpPr>
        <p:spPr>
          <a:xfrm flipV="1">
            <a:off x="35496" y="476672"/>
            <a:ext cx="9504804" cy="2733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000" y="36000"/>
            <a:ext cx="287997" cy="360000"/>
          </a:xfrm>
          <a:prstGeom prst="rect">
            <a:avLst/>
          </a:prstGeom>
          <a:solidFill>
            <a:schemeClr val="tx1"/>
          </a:solidFill>
          <a:ln w="12700" cap="rnd" cmpd="sng" algn="ctr">
            <a:solidFill>
              <a:srgbClr val="8000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prstClr val="white"/>
              </a:solidFill>
              <a:latin typeface="Tw Cen MT"/>
            </a:endParaRPr>
          </a:p>
        </p:txBody>
      </p:sp>
      <p:sp>
        <p:nvSpPr>
          <p:cNvPr id="3" name="Rechteck 2"/>
          <p:cNvSpPr/>
          <p:nvPr userDrawn="1"/>
        </p:nvSpPr>
        <p:spPr>
          <a:xfrm>
            <a:off x="36000" y="504002"/>
            <a:ext cx="287528" cy="6228644"/>
          </a:xfrm>
          <a:prstGeom prst="rect">
            <a:avLst/>
          </a:prstGeom>
          <a:solidFill>
            <a:srgbClr val="800000"/>
          </a:solidFill>
          <a:ln w="12700" cmpd="sng">
            <a:solidFill>
              <a:srgbClr val="0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spAutoFit/>
          </a:bodyPr>
          <a:lstStyle/>
          <a:p>
            <a:pPr algn="ctr"/>
            <a:endParaRPr sz="1600" dirty="0" smtClean="0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5496" y="44624"/>
            <a:ext cx="323528" cy="3240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lang="de-DE" sz="1000" b="0">
                <a:solidFill>
                  <a:srgbClr val="7F7F7F"/>
                </a:solidFill>
              </a:defRPr>
            </a:lvl1pPr>
            <a:extLst/>
          </a:lstStyle>
          <a:p>
            <a:fld id="{8F82E0A0-C266-4798-8C8F-B9F91E9DA37E}" type="slidenum">
              <a:rPr smtClean="0">
                <a:latin typeface="Tw Cen MT"/>
              </a:rPr>
              <a:pPr/>
              <a:t>‹Nr.›</a:t>
            </a:fld>
            <a:endParaRPr dirty="0">
              <a:latin typeface="Tw Cen MT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95536" y="548680"/>
            <a:ext cx="8640960" cy="6192688"/>
          </a:xfrm>
          <a:prstGeom prst="rect">
            <a:avLst/>
          </a:prstGeom>
          <a:ln w="38100" cmpd="sng">
            <a:noFill/>
          </a:ln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91071" y="46800"/>
            <a:ext cx="6733257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pic>
        <p:nvPicPr>
          <p:cNvPr id="15" name="image1.jpeg" descr="alice_logo.jpg"/>
          <p:cNvPicPr>
            <a:picLocks noChangeAspect="1"/>
          </p:cNvPicPr>
          <p:nvPr userDrawn="1"/>
        </p:nvPicPr>
        <p:blipFill>
          <a:blip r:embed="rId8">
            <a:extLst/>
          </a:blip>
          <a:stretch>
            <a:fillRect/>
          </a:stretch>
        </p:blipFill>
        <p:spPr>
          <a:xfrm>
            <a:off x="359024" y="29399"/>
            <a:ext cx="374171" cy="39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6657"/>
          <a:stretch/>
        </p:blipFill>
        <p:spPr>
          <a:xfrm>
            <a:off x="8100391" y="18000"/>
            <a:ext cx="1008000" cy="436163"/>
          </a:xfrm>
          <a:prstGeom prst="rect">
            <a:avLst/>
          </a:prstGeom>
        </p:spPr>
      </p:pic>
      <p:pic>
        <p:nvPicPr>
          <p:cNvPr id="16" name="image1.png"/>
          <p:cNvPicPr>
            <a:picLocks noChangeAspect="1"/>
          </p:cNvPicPr>
          <p:nvPr userDrawn="1"/>
        </p:nvPicPr>
        <p:blipFill>
          <a:blip r:embed="rId10">
            <a:extLst/>
          </a:blip>
          <a:stretch>
            <a:fillRect/>
          </a:stretch>
        </p:blipFill>
        <p:spPr>
          <a:xfrm>
            <a:off x="7668344" y="23937"/>
            <a:ext cx="436210" cy="39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7245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de-DE" sz="2000" b="0" kern="1200" cap="none" spc="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effectLst/>
          <a:latin typeface="BlairMdITC TT-Medium"/>
          <a:ea typeface="+mj-ea"/>
          <a:cs typeface="BlairMdITC TT-Medium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Tx/>
        <a:buSzPct val="100000"/>
        <a:buFontTx/>
        <a:buBlip>
          <a:blip r:embed="rId11"/>
        </a:buBlip>
        <a:defRPr kumimoji="0" lang="de-DE" sz="29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100000"/>
        <a:buFontTx/>
        <a:buBlip>
          <a:blip r:embed="rId12"/>
        </a:buBlip>
        <a:defRPr kumimoji="0" lang="de-DE" sz="26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tx1">
            <a:lumMod val="50000"/>
            <a:lumOff val="50000"/>
          </a:schemeClr>
        </a:buClr>
        <a:buSzPct val="100000"/>
        <a:buFontTx/>
        <a:buBlip>
          <a:blip r:embed="rId13"/>
        </a:buBlip>
        <a:defRPr kumimoji="0" lang="de-DE" sz="23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rgbClr val="004200"/>
        </a:buClr>
        <a:buSzPct val="100000"/>
        <a:buFontTx/>
        <a:buBlip>
          <a:blip r:embed="rId14"/>
        </a:buBlip>
        <a:defRPr kumimoji="0" lang="de-DE"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Tx/>
        <a:buSzPct val="100000"/>
        <a:buFontTx/>
        <a:buBlip>
          <a:blip r:embed="rId11"/>
        </a:buBlip>
        <a:defRPr kumimoji="0" lang="de-DE"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de-DE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de-DE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de-DE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de-DE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Activities in 2019 – 2021 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55576" y="764704"/>
            <a:ext cx="8217891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packages: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 GEM production: finish production, testing, documentation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done (03/2019)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Assembly of OROC2 components (spare components)  done (03/2019)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Test and calibration of IROCs and OROCs at CERN (GIF++, P2)  done (06/2019)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TPC disassembly &amp; assembly, tests in clean room  interrupted (03/2020)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TPC software development: </a:t>
            </a:r>
          </a:p>
          <a:p>
            <a:pPr marL="742950" lvl="1" indent="-285750"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GEM amplification, ion backflow model in O2  done (08/2019)</a:t>
            </a:r>
          </a:p>
          <a:p>
            <a:pPr marL="742950" lvl="1" indent="-285750"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Kr clustering  ongoing</a:t>
            </a:r>
          </a:p>
          <a:p>
            <a:pPr marL="742950" lvl="1" indent="-285750"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X-ray analysis  ongoing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Analysis: production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charmonia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exotics  started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55576" y="4437112"/>
            <a:ext cx="78903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Manpower: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BMBF: 38 + 10.5 PM (until 06/2021)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non-BMBF:  10 (Ball) + 3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Ottnad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+ 2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Hoesgen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 6 (6 students) (until now)  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35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lang="de-DE" smtClean="0">
                <a:latin typeface="Tw Cen MT"/>
              </a:rPr>
              <a:pPr/>
              <a:t>2</a:t>
            </a:fld>
            <a:endParaRPr lang="de-DE" dirty="0">
              <a:latin typeface="Tw Cen MT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Ideas for future activities TPC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836712"/>
            <a:ext cx="8094908" cy="28469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and test Kr clustering (different variants)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pad-by-pad calibration with X-rays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gain correction in O2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&amp; implement model for ion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backdrift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and optimize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/dx performance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Contributions to software quality, reconstruction?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Hardware activities? Chamber tests, optimize field configuration, power supply,…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 manpower to CERN? 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7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lang="de-DE" smtClean="0">
                <a:latin typeface="Tw Cen MT"/>
              </a:rPr>
              <a:pPr/>
              <a:t>3</a:t>
            </a:fld>
            <a:endParaRPr lang="de-DE" dirty="0">
              <a:latin typeface="Tw Cen 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Future plans in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 </a:t>
            </a:r>
            <a:r>
              <a:rPr lang="de-DE" dirty="0" smtClean="0"/>
              <a:t>(I)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39552" y="692696"/>
                <a:ext cx="8458398" cy="56315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500" b="1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Charmonium and Exotics:</a:t>
                </a: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endParaRPr lang="de-DE" sz="1600" dirty="0" smtClean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de-DE" sz="20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𝝍</m:t>
                    </m:r>
                    <m:r>
                      <a:rPr lang="de-DE" sz="20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0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de-DE" sz="20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</m:t>
                    </m:r>
                    <m:r>
                      <a:rPr lang="de-DE" sz="20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1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:</a:t>
                </a:r>
                <a:endParaRPr lang="de-DE" sz="1600" dirty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marL="285750" indent="-285750" algn="just">
                  <a:lnSpc>
                    <a:spcPct val="115000"/>
                  </a:lnSpc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u="sng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Simulations:</a:t>
                </a:r>
              </a:p>
              <a:p>
                <a:pPr marL="742950" lvl="1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Verifying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the observed peak at the </a:t>
                </a:r>
                <a14:m>
                  <m:oMath xmlns:m="http://schemas.openxmlformats.org/officeDocument/2006/math"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mass (look at </a:t>
                </a:r>
                <a:r>
                  <a:rPr lang="en-US" dirty="0" err="1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Bg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)</a:t>
                </a:r>
                <a:endParaRPr lang="de-DE" sz="1600" dirty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marL="742950" lvl="1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Study effect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of different cuts (di-pion mass cut, open angle cut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)</a:t>
                </a:r>
                <a:endParaRPr lang="de-DE" sz="1600" dirty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u="sng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Data</a:t>
                </a:r>
                <a:r>
                  <a:rPr lang="en-US" b="1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:</a:t>
                </a:r>
                <a:endParaRPr lang="en-US" b="1" dirty="0">
                  <a:solidFill>
                    <a:srgbClr val="00000A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  <a:p>
                <a:pPr marL="742950" lvl="1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dirty="0" err="1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Analysing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the data with 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TRD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and high 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multiplicity triggers</a:t>
                </a:r>
                <a:endParaRPr lang="de-DE" sz="1600" dirty="0" smtClean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marL="1200150" lvl="2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TRD 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  <a:sym typeface="Wingdings" panose="05000000000000000000" pitchFamily="2" charset="2"/>
                  </a:rPr>
                  <a:t> 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access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high </a:t>
                </a:r>
                <a:r>
                  <a:rPr lang="en-US" i="1" dirty="0" err="1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p</a:t>
                </a:r>
                <a:r>
                  <a:rPr lang="en-US" i="1" baseline="-25000" dirty="0" err="1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t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electrons</a:t>
                </a:r>
                <a:endParaRPr lang="de-DE" sz="1600" dirty="0" smtClean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marL="1200150" lvl="2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H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igh multiplicity 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factor 4 more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  <m:r>
                      <a:rPr lang="de-DE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candidates</a:t>
                </a:r>
              </a:p>
              <a:p>
                <a:pPr marL="742950" lvl="1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Reducing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background by V0-analysis of di-pion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exclude K0</a:t>
                </a:r>
                <a:endParaRPr lang="de-DE" sz="1600" dirty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endParaRPr lang="en-US" dirty="0" smtClean="0">
                  <a:solidFill>
                    <a:srgbClr val="00000A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Exotics:</a:t>
                </a:r>
              </a:p>
              <a:p>
                <a:pPr marL="285750" indent="-285750">
                  <a:lnSpc>
                    <a:spcPct val="115000"/>
                  </a:lnSpc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Implementing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the analysis code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Helvetica" panose="020B0604020202020204" pitchFamily="34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Helvetica" panose="020B0604020202020204" pitchFamily="34" charset="0"/>
                          </a:rPr>
                          <m:t>𝜒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Helvetica" panose="020B0604020202020204" pitchFamily="34" charset="0"/>
                          </a:rPr>
                          <m:t>𝑐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Helvetica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Helvetica" panose="020B0604020202020204" pitchFamily="34" charset="0"/>
                      </a:rPr>
                      <m:t>(3872)</m:t>
                    </m:r>
                  </m:oMath>
                </a14:m>
                <a:r>
                  <a:rPr lang="de-DE" dirty="0"/>
                  <a:t>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in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the new ALICE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software framework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, </a:t>
                </a: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O</a:t>
                </a:r>
                <a:r>
                  <a:rPr lang="en-US" baseline="30000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2</a:t>
                </a:r>
              </a:p>
              <a:p>
                <a:pPr marL="285750" indent="-285750" algn="just">
                  <a:lnSpc>
                    <a:spcPct val="115000"/>
                  </a:lnSpc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Extending the code to include charged exotic hadrons ( such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Helvetica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Helvetica" panose="020B0604020202020204" pitchFamily="34" charset="0"/>
                          </a:rPr>
                          <m:t>𝑍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Helvetica" panose="020B0604020202020204" pitchFamily="34" charset="0"/>
                          </a:rPr>
                          <m:t>𝑐</m:t>
                        </m:r>
                      </m:sub>
                    </m:sSub>
                    <m:r>
                      <a:rPr lang="de-DE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Helvetica" panose="020B0604020202020204" pitchFamily="34" charset="0"/>
                      </a:rPr>
                      <m:t>(3</m:t>
                    </m:r>
                    <m:r>
                      <a:rPr lang="de-DE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Helvetica" panose="020B0604020202020204" pitchFamily="34" charset="0"/>
                      </a:rPr>
                      <m:t>900</m:t>
                    </m:r>
                    <m:r>
                      <a:rPr lang="de-DE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Helvetica" panose="020B0604020202020204" pitchFamily="34" charset="0"/>
                      </a:rPr>
                      <m:t>)</m:t>
                    </m:r>
                  </m:oMath>
                </a14:m>
                <a:r>
                  <a:rPr lang="de-DE" sz="1600" dirty="0"/>
                  <a:t> </a:t>
                </a:r>
                <a:r>
                  <a:rPr lang="de-DE" sz="1600" dirty="0"/>
                  <a:t>)</a:t>
                </a: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  </a:t>
                </a:r>
                <a:endParaRPr lang="de-DE" sz="1600" dirty="0">
                  <a:solidFill>
                    <a:srgbClr val="00000A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92696"/>
                <a:ext cx="8458398" cy="5631542"/>
              </a:xfrm>
              <a:prstGeom prst="rect">
                <a:avLst/>
              </a:prstGeom>
              <a:blipFill>
                <a:blip r:embed="rId2"/>
                <a:stretch>
                  <a:fillRect l="-1226" t="-5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43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lang="de-DE" smtClean="0">
                <a:latin typeface="Tw Cen MT"/>
              </a:rPr>
              <a:pPr/>
              <a:t>4</a:t>
            </a:fld>
            <a:endParaRPr lang="de-DE" dirty="0">
              <a:latin typeface="Tw Cen 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Future plans in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 </a:t>
            </a:r>
            <a:r>
              <a:rPr lang="de-DE" dirty="0" smtClean="0"/>
              <a:t>(II)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39552" y="692696"/>
                <a:ext cx="8458398" cy="23398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500" b="1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Double charm-production</a:t>
                </a:r>
              </a:p>
              <a:p>
                <a:pPr algn="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:r>
                  <a:rPr lang="de-DE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as a probe of charmonium production mechanism </a:t>
                </a:r>
                <a:endParaRPr lang="de-DE" sz="1600" dirty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algn="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de-DE" sz="1200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[ S.J. Brodsky, J.-P. </a:t>
                </a:r>
                <a:r>
                  <a:rPr lang="de-DE" sz="1200" dirty="0" err="1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Lansberg</a:t>
                </a:r>
                <a:r>
                  <a:rPr lang="de-DE" sz="1200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, Phys. </a:t>
                </a:r>
                <a:r>
                  <a:rPr lang="en-US" sz="1200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Rev. D 81 (2010) 051502 ]</a:t>
                </a:r>
                <a:endParaRPr lang="de-DE" sz="1200" dirty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endParaRPr lang="de-DE" b="1" dirty="0" smtClean="0">
                  <a:solidFill>
                    <a:srgbClr val="00000A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  <a:p>
                <a:pPr marL="285750" indent="-285750" algn="just">
                  <a:lnSpc>
                    <a:spcPct val="115000"/>
                  </a:lnSpc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Determining </a:t>
                </a:r>
                <a:r>
                  <a:rPr lang="de-DE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a qualitative picture on the DCP in pp-collisions within </a:t>
                </a: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ALICE</a:t>
                </a:r>
              </a:p>
              <a:p>
                <a:pPr marL="742950" lvl="1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Compare </a:t>
                </a:r>
                <a:r>
                  <a:rPr lang="de-DE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Kaon </a:t>
                </a:r>
                <a:r>
                  <a:rPr lang="de-DE" dirty="0" err="1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distributions</a:t>
                </a: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:r>
                  <a:rPr lang="de-DE" dirty="0" err="1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for</a:t>
                </a: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:r>
                  <a:rPr lang="de-DE" dirty="0" err="1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events</a:t>
                </a:r>
                <a:r>
                  <a:rPr lang="de-DE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:r>
                  <a:rPr lang="de-DE" dirty="0" err="1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with</a:t>
                </a: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/</a:t>
                </a:r>
                <a:r>
                  <a:rPr lang="de-DE" dirty="0" err="1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without</a:t>
                </a: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  <m:r>
                      <a:rPr lang="de-DE" b="0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candidates </a:t>
                </a:r>
              </a:p>
              <a:p>
                <a:pPr marL="742950" lvl="1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DCP </a:t>
                </a:r>
                <a:r>
                  <a:rPr lang="de-DE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would result in more Kaons per event, where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  <m:r>
                      <a:rPr lang="de-DE" b="0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de-DE" b="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de-DE" b="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 candidate </a:t>
                </a:r>
                <a:r>
                  <a:rPr lang="de-DE" dirty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is </a:t>
                </a:r>
                <a:r>
                  <a:rPr lang="de-DE" dirty="0" smtClean="0">
                    <a:solidFill>
                      <a:srgbClr val="00000A"/>
                    </a:solidFill>
                    <a:latin typeface="Times New Roman" panose="02020603050405020304" pitchFamily="18" charset="0"/>
                    <a:ea typeface="Arial" panose="020B0604020202020204" pitchFamily="34" charset="0"/>
                  </a:rPr>
                  <a:t>found</a:t>
                </a:r>
                <a:endParaRPr lang="de-DE" sz="1600" dirty="0">
                  <a:solidFill>
                    <a:srgbClr val="00000A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92696"/>
                <a:ext cx="8458398" cy="2339871"/>
              </a:xfrm>
              <a:prstGeom prst="rect">
                <a:avLst/>
              </a:prstGeom>
              <a:blipFill>
                <a:blip r:embed="rId2"/>
                <a:stretch>
                  <a:fillRect l="-1226" t="-1305" r="-1154" b="-23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57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widescreenpresentation16x9">
  <a:themeElements>
    <a:clrScheme name="Elare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>
    <a:spDef>
      <a:spPr>
        <a:ln w="12700" cmpd="sng">
          <a:solidFill>
            <a:srgbClr val="000000"/>
          </a:solidFill>
        </a:ln>
      </a:spPr>
      <a:bodyPr wrap="square" lIns="72000" tIns="72000" rIns="72000" bIns="72000" rtlCol="0" anchor="ctr">
        <a:spAutoFit/>
      </a:bodyPr>
      <a:lstStyle>
        <a:defPPr>
          <a:defRPr sz="1600" dirty="0" smtClean="0">
            <a:solidFill>
              <a:srgbClr val="FFFFFF"/>
            </a:solidFill>
          </a:defRPr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415</Words>
  <Application>Microsoft Office PowerPoint</Application>
  <PresentationFormat>Bildschirmpräsentation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BlairMdITC TT-Medium</vt:lpstr>
      <vt:lpstr>Calibri</vt:lpstr>
      <vt:lpstr>Cambria Math</vt:lpstr>
      <vt:lpstr>Helvetica</vt:lpstr>
      <vt:lpstr>Symbol</vt:lpstr>
      <vt:lpstr>Times New Roman</vt:lpstr>
      <vt:lpstr>Tw Cen MT</vt:lpstr>
      <vt:lpstr>Wingdings</vt:lpstr>
      <vt:lpstr>1_widescreenpresentation16x9</vt:lpstr>
      <vt:lpstr>Activities in 2019 – 2021 </vt:lpstr>
      <vt:lpstr>Ideas for future activities TPC </vt:lpstr>
      <vt:lpstr>Future plans in data analysis (I)</vt:lpstr>
      <vt:lpstr>Future plans in data analysis (II)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modified xsi:type="dcterms:W3CDTF">2020-04-23T16:36:02Z</dcterms:modified>
  <cp:category/>
</cp:coreProperties>
</file>